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69"/>
  </p:notesMasterIdLst>
  <p:handoutMasterIdLst>
    <p:handoutMasterId r:id="rId70"/>
  </p:handoutMasterIdLst>
  <p:sldIdLst>
    <p:sldId id="256" r:id="rId3"/>
    <p:sldId id="301" r:id="rId4"/>
    <p:sldId id="257" r:id="rId5"/>
    <p:sldId id="260" r:id="rId6"/>
    <p:sldId id="262" r:id="rId7"/>
    <p:sldId id="304" r:id="rId8"/>
    <p:sldId id="303" r:id="rId9"/>
    <p:sldId id="313" r:id="rId10"/>
    <p:sldId id="336" r:id="rId11"/>
    <p:sldId id="306" r:id="rId12"/>
    <p:sldId id="305" r:id="rId13"/>
    <p:sldId id="307" r:id="rId14"/>
    <p:sldId id="339" r:id="rId15"/>
    <p:sldId id="340" r:id="rId16"/>
    <p:sldId id="341" r:id="rId17"/>
    <p:sldId id="342" r:id="rId18"/>
    <p:sldId id="343" r:id="rId19"/>
    <p:sldId id="347" r:id="rId20"/>
    <p:sldId id="355" r:id="rId21"/>
    <p:sldId id="302" r:id="rId22"/>
    <p:sldId id="259" r:id="rId23"/>
    <p:sldId id="308" r:id="rId24"/>
    <p:sldId id="309" r:id="rId25"/>
    <p:sldId id="337" r:id="rId26"/>
    <p:sldId id="358" r:id="rId27"/>
    <p:sldId id="356" r:id="rId28"/>
    <p:sldId id="357" r:id="rId29"/>
    <p:sldId id="338" r:id="rId30"/>
    <p:sldId id="359" r:id="rId31"/>
    <p:sldId id="360" r:id="rId32"/>
    <p:sldId id="361" r:id="rId33"/>
    <p:sldId id="364" r:id="rId34"/>
    <p:sldId id="363" r:id="rId35"/>
    <p:sldId id="365" r:id="rId36"/>
    <p:sldId id="319" r:id="rId37"/>
    <p:sldId id="366" r:id="rId38"/>
    <p:sldId id="348" r:id="rId39"/>
    <p:sldId id="367" r:id="rId40"/>
    <p:sldId id="368" r:id="rId41"/>
    <p:sldId id="369" r:id="rId42"/>
    <p:sldId id="370" r:id="rId43"/>
    <p:sldId id="371" r:id="rId44"/>
    <p:sldId id="321" r:id="rId45"/>
    <p:sldId id="324" r:id="rId46"/>
    <p:sldId id="346" r:id="rId47"/>
    <p:sldId id="345" r:id="rId48"/>
    <p:sldId id="349" r:id="rId49"/>
    <p:sldId id="310" r:id="rId50"/>
    <p:sldId id="311" r:id="rId51"/>
    <p:sldId id="322" r:id="rId52"/>
    <p:sldId id="315" r:id="rId53"/>
    <p:sldId id="350" r:id="rId54"/>
    <p:sldId id="331" r:id="rId55"/>
    <p:sldId id="316" r:id="rId56"/>
    <p:sldId id="351" r:id="rId57"/>
    <p:sldId id="352" r:id="rId58"/>
    <p:sldId id="317" r:id="rId59"/>
    <p:sldId id="353" r:id="rId60"/>
    <p:sldId id="354" r:id="rId61"/>
    <p:sldId id="318" r:id="rId62"/>
    <p:sldId id="330" r:id="rId63"/>
    <p:sldId id="332" r:id="rId64"/>
    <p:sldId id="325" r:id="rId65"/>
    <p:sldId id="334" r:id="rId66"/>
    <p:sldId id="329" r:id="rId67"/>
    <p:sldId id="33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6771DE-86A0-442A-8C21-44204F452BA1}">
          <p14:sldIdLst>
            <p14:sldId id="256"/>
            <p14:sldId id="301"/>
            <p14:sldId id="257"/>
            <p14:sldId id="260"/>
            <p14:sldId id="262"/>
          </p14:sldIdLst>
        </p14:section>
        <p14:section name="Modellazione" id="{4ACE86A7-05BA-455E-BCF5-37BD8891CC7E}">
          <p14:sldIdLst>
            <p14:sldId id="304"/>
            <p14:sldId id="303"/>
            <p14:sldId id="313"/>
            <p14:sldId id="336"/>
            <p14:sldId id="306"/>
            <p14:sldId id="305"/>
            <p14:sldId id="307"/>
            <p14:sldId id="339"/>
            <p14:sldId id="340"/>
            <p14:sldId id="341"/>
            <p14:sldId id="342"/>
            <p14:sldId id="343"/>
            <p14:sldId id="347"/>
            <p14:sldId id="355"/>
          </p14:sldIdLst>
        </p14:section>
        <p14:section name="Attività sperimentale" id="{0FDD544A-71CB-44AD-88D0-9D1BE790EC06}">
          <p14:sldIdLst>
            <p14:sldId id="302"/>
            <p14:sldId id="259"/>
            <p14:sldId id="308"/>
            <p14:sldId id="309"/>
            <p14:sldId id="337"/>
            <p14:sldId id="358"/>
            <p14:sldId id="356"/>
            <p14:sldId id="357"/>
            <p14:sldId id="338"/>
            <p14:sldId id="359"/>
          </p14:sldIdLst>
        </p14:section>
        <p14:section name="Sistema reale SRT" id="{7D7692D1-B9CC-4F0C-BC1E-DB422476D682}">
          <p14:sldIdLst>
            <p14:sldId id="360"/>
            <p14:sldId id="361"/>
            <p14:sldId id="364"/>
            <p14:sldId id="363"/>
            <p14:sldId id="365"/>
            <p14:sldId id="319"/>
            <p14:sldId id="366"/>
            <p14:sldId id="348"/>
            <p14:sldId id="367"/>
            <p14:sldId id="368"/>
            <p14:sldId id="369"/>
            <p14:sldId id="370"/>
            <p14:sldId id="371"/>
            <p14:sldId id="321"/>
            <p14:sldId id="324"/>
            <p14:sldId id="346"/>
            <p14:sldId id="345"/>
            <p14:sldId id="349"/>
            <p14:sldId id="310"/>
            <p14:sldId id="311"/>
            <p14:sldId id="322"/>
            <p14:sldId id="315"/>
            <p14:sldId id="350"/>
            <p14:sldId id="331"/>
            <p14:sldId id="316"/>
            <p14:sldId id="351"/>
            <p14:sldId id="352"/>
            <p14:sldId id="317"/>
            <p14:sldId id="353"/>
            <p14:sldId id="354"/>
            <p14:sldId id="318"/>
            <p14:sldId id="330"/>
            <p14:sldId id="332"/>
            <p14:sldId id="325"/>
            <p14:sldId id="334"/>
          </p14:sldIdLst>
        </p14:section>
        <p14:section name="Conclusione" id="{A418C82C-88E2-40EA-83A4-6C9CA292637B}">
          <p14:sldIdLst>
            <p14:sldId id="329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7D8"/>
    <a:srgbClr val="DBD5D0"/>
    <a:srgbClr val="C1B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56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3A57E-A717-497D-BC76-66BF226841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7B504-6780-48D1-A476-DD98FF00BA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43DF-E254-427A-83F3-06C6CA070A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0CF0-AE6B-4342-9708-F0611AA570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882D-BB54-44D8-A2E3-D3A87B46C55A}" type="datetimeFigureOut">
              <a:rPr lang="en-GB" smtClean="0"/>
              <a:t>17/11/2021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60E3-B91A-45F7-AA2C-C8FB258D8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8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3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6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06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4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204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80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81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08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20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29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89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6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2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36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66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7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0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70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3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7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2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6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4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5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6771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31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9.xml"/><Relationship Id="rId7" Type="http://schemas.openxmlformats.org/officeDocument/2006/relationships/image" Target="../media/image1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2.xml"/><Relationship Id="rId7" Type="http://schemas.openxmlformats.org/officeDocument/2006/relationships/image" Target="../media/image1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3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7918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000"/>
              <a:t>Indagine teorica e sperimentale sul controllo centralizzato per un robot a cinematica parallela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0D29-47FC-4D6A-92A7-332208F90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Simone Cortinovis	</a:t>
            </a:r>
            <a:r>
              <a:rPr lang="en-GB" dirty="0"/>
              <a:t>1047201</a:t>
            </a:r>
          </a:p>
          <a:p>
            <a:r>
              <a:rPr lang="en-GB" dirty="0"/>
              <a:t>    Daniele Ravasio	1045934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A7D83-0FD7-45AE-9E03-50653C9F2775}"/>
              </a:ext>
            </a:extLst>
          </p:cNvPr>
          <p:cNvSpPr txBox="1"/>
          <p:nvPr/>
        </p:nvSpPr>
        <p:spPr>
          <a:xfrm>
            <a:off x="0" y="5763309"/>
            <a:ext cx="398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Relatore:     	Prof. Paolo </a:t>
            </a:r>
            <a:r>
              <a:rPr lang="it-IT" dirty="0" err="1"/>
              <a:t>Righettini</a:t>
            </a:r>
            <a:endParaRPr lang="it-IT" dirty="0"/>
          </a:p>
          <a:p>
            <a:r>
              <a:rPr lang="it-IT" dirty="0"/>
              <a:t>Correlatore: 	Prof. Roberto Strada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54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su Adams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Ai fini della modellazione teorica è stato fatto un modello su Adams: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foto]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Confronto modellazione sperimentale e Adams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Sia per l’analisi cinematica che per quella dinamica è stato fatto un confronto tra i risultati ottenuti simulando il modello su Adams ed il modello sviluppato in </a:t>
            </a:r>
            <a:r>
              <a:rPr lang="it-IT" sz="2000" dirty="0" err="1"/>
              <a:t>matlab</a:t>
            </a: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FOTO]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73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</a:t>
            </a:r>
            <a:r>
              <a:rPr lang="it-IT" sz="4000" dirty="0" err="1"/>
              <a:t>cinetostatica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915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Volendo analizzare le zone di lavoro del manipolatore sono state fatte: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dei punti di singolarità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</a:t>
            </a:r>
            <a:r>
              <a:rPr lang="it-IT" sz="2000" dirty="0" err="1"/>
              <a:t>cinestostatica</a:t>
            </a:r>
            <a:r>
              <a:rPr lang="it-IT" sz="2000" dirty="0"/>
              <a:t> mediante ellissoidi di manipolabilità [foto]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0A06DE3-195F-4812-BE80-54CD4DF06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2632"/>
            <a:ext cx="4170045" cy="3127533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equation*}&#10; r = \frac{\max \lambda}{\min \lambda} t.c. \ \lambda \in eig(J_{man} = JJ^T)&#10;\end{equation*}&#10;&#10;&#10;\end{document}" title="IguanaTex Bitmap Display">
            <a:extLst>
              <a:ext uri="{FF2B5EF4-FFF2-40B4-BE49-F238E27FC236}">
                <a16:creationId xmlns:a16="http://schemas.microsoft.com/office/drawing/2014/main" id="{1BFB844E-3229-4049-8716-CCFA69DF6C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97" y="2280155"/>
            <a:ext cx="3954286" cy="5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4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y_1 = \sqrt{4l^2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34B5B33-89A5-4456-BF0A-0CD3B27DB8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75" y="1958975"/>
            <a:ext cx="2346667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y_2 = \sqrt{4l^2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4A7B05A-91BC-4759-9DD2-A29FEA80CB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5" y="2006600"/>
            <a:ext cx="2346667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y_3 = \sqrt{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8ABDBEA-0935-4892-B582-1F558D88AD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50" y="1968500"/>
            <a:ext cx="1913905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 y_4 = \sqrt{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AF8AF9B-60CC-4C59-BB60-57452620B4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525" y="1997075"/>
            <a:ext cx="1913905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86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905" y="1774273"/>
            <a:ext cx="10058400" cy="4023360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x_5 = \bigg|\frac{x_{5p}+sx}{2}\bigg|, y_5 = \bigg|\frac{y_{5p}+sy}{2}\bigg|&#10;\end{equation*}&#10;&#10;&#10;\end{document}" title="IguanaTex Bitmap Display">
            <a:extLst>
              <a:ext uri="{FF2B5EF4-FFF2-40B4-BE49-F238E27FC236}">
                <a16:creationId xmlns:a16="http://schemas.microsoft.com/office/drawing/2014/main" id="{F262B8FB-428B-43BF-9BA4-92F57DDD6E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032" y="3429000"/>
            <a:ext cx="3535238" cy="61866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*}&#10; x_{5p} = \frac{l^2+y_{5p}l\sin\theta_1+ld\cos\theta_1}{2d-l\cos\theta_1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00D13D3-9542-4EDA-8E7A-9CC73C5F06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18" y="2083046"/>
            <a:ext cx="3452952" cy="5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1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y_{6p} = \sqrt{l^2-d^2}+l , y_{6m} = -\sqrt{l^2-d^2}-l&#10;\end{equation*}&#10;&#10;&#10;\end{document}" title="IguanaTex Bitmap Display">
            <a:extLst>
              <a:ext uri="{FF2B5EF4-FFF2-40B4-BE49-F238E27FC236}">
                <a16:creationId xmlns:a16="http://schemas.microsoft.com/office/drawing/2014/main" id="{1C117137-87A4-4508-B970-24D8B1EB8F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97074"/>
            <a:ext cx="4502857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4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Spazio di lavoro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919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879-49EF-4071-A047-73A7080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Struttura della presentazione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E69B-9AEB-4F3E-A10C-E5E26D46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Introduzione al dispositivo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Modellazione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Tecniche di controllo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Confronto sulle tipologie di controllo</a:t>
            </a:r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45D00-E76E-42CB-81BB-35ACD617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81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Attività sperimentale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Alla fine dell’attività di modellazione si è passati alla fase successiva, quella sperimentale, gli obiettivi principali sono stati: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manipolatore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Identificazione topologia della rete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Implementazione strategie di controllo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30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8255-F164-48BC-BA4E-10FAF540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Banco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prova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7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B9315EE-3C67-41A8-B35D-A7C017C46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673936" y="640081"/>
            <a:ext cx="6832342" cy="5054156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279B-E49E-42DC-B6F6-00D6DF98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F4596A-D3A9-4866-9050-0BF75673DBE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0" y="2992564"/>
            <a:ext cx="895350" cy="1482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A3F51C-082C-47AD-86EB-6A9C56148729}"/>
              </a:ext>
            </a:extLst>
          </p:cNvPr>
          <p:cNvCxnSpPr>
            <a:cxnSpLocks/>
          </p:cNvCxnSpPr>
          <p:nvPr/>
        </p:nvCxnSpPr>
        <p:spPr>
          <a:xfrm flipH="1">
            <a:off x="6814044" y="1781175"/>
            <a:ext cx="777381" cy="573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5D0342-8FB8-4527-AC11-95804B79D54E}"/>
              </a:ext>
            </a:extLst>
          </p:cNvPr>
          <p:cNvCxnSpPr>
            <a:cxnSpLocks/>
          </p:cNvCxnSpPr>
          <p:nvPr/>
        </p:nvCxnSpPr>
        <p:spPr>
          <a:xfrm flipV="1">
            <a:off x="1462757" y="3594236"/>
            <a:ext cx="907424" cy="91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8D8713-11F8-4E04-9BC3-3FDC96D5F390}"/>
              </a:ext>
            </a:extLst>
          </p:cNvPr>
          <p:cNvCxnSpPr>
            <a:cxnSpLocks/>
          </p:cNvCxnSpPr>
          <p:nvPr/>
        </p:nvCxnSpPr>
        <p:spPr>
          <a:xfrm flipV="1">
            <a:off x="2609850" y="4280204"/>
            <a:ext cx="405692" cy="1158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D2FE93-D3FF-4E5C-9BA4-F63BD4617CA1}"/>
              </a:ext>
            </a:extLst>
          </p:cNvPr>
          <p:cNvCxnSpPr>
            <a:cxnSpLocks/>
          </p:cNvCxnSpPr>
          <p:nvPr/>
        </p:nvCxnSpPr>
        <p:spPr>
          <a:xfrm flipV="1">
            <a:off x="1847078" y="3448785"/>
            <a:ext cx="1347544" cy="109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2019F-E84B-4623-A972-460FB385B8C3}"/>
              </a:ext>
            </a:extLst>
          </p:cNvPr>
          <p:cNvCxnSpPr>
            <a:cxnSpLocks/>
          </p:cNvCxnSpPr>
          <p:nvPr/>
        </p:nvCxnSpPr>
        <p:spPr>
          <a:xfrm flipH="1">
            <a:off x="3824385" y="1248806"/>
            <a:ext cx="246170" cy="822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704B5A-BCE2-470C-BE0A-01D8B2403724}"/>
              </a:ext>
            </a:extLst>
          </p:cNvPr>
          <p:cNvSpPr txBox="1"/>
          <p:nvPr/>
        </p:nvSpPr>
        <p:spPr>
          <a:xfrm>
            <a:off x="6629400" y="4543425"/>
            <a:ext cx="84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Target pc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09E9FA-5CD6-4937-80EA-680A08E7AE4E}"/>
              </a:ext>
            </a:extLst>
          </p:cNvPr>
          <p:cNvSpPr txBox="1"/>
          <p:nvPr/>
        </p:nvSpPr>
        <p:spPr>
          <a:xfrm>
            <a:off x="7506278" y="1618143"/>
            <a:ext cx="1099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Alimentatori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2D3ED-5547-446B-8E20-1D1922A8C475}"/>
              </a:ext>
            </a:extLst>
          </p:cNvPr>
          <p:cNvSpPr txBox="1"/>
          <p:nvPr/>
        </p:nvSpPr>
        <p:spPr>
          <a:xfrm>
            <a:off x="4059484" y="1009874"/>
            <a:ext cx="100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vite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724C76-CA67-4098-9121-4950814F9911}"/>
              </a:ext>
            </a:extLst>
          </p:cNvPr>
          <p:cNvSpPr txBox="1"/>
          <p:nvPr/>
        </p:nvSpPr>
        <p:spPr>
          <a:xfrm>
            <a:off x="349518" y="3486234"/>
            <a:ext cx="125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braccia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1B066-FCA4-478B-833C-22BEB37E4249}"/>
              </a:ext>
            </a:extLst>
          </p:cNvPr>
          <p:cNvSpPr txBox="1"/>
          <p:nvPr/>
        </p:nvSpPr>
        <p:spPr>
          <a:xfrm>
            <a:off x="1172483" y="4507839"/>
            <a:ext cx="74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3687D8"/>
                </a:solidFill>
              </a:rPr>
              <a:t>Bechoff</a:t>
            </a:r>
            <a:endParaRPr lang="it-IT" sz="1400" dirty="0">
              <a:solidFill>
                <a:srgbClr val="3687D8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76A4EE-641B-4FA8-8EBE-58A8D610ED26}"/>
              </a:ext>
            </a:extLst>
          </p:cNvPr>
          <p:cNvSpPr txBox="1"/>
          <p:nvPr/>
        </p:nvSpPr>
        <p:spPr>
          <a:xfrm>
            <a:off x="1444211" y="5351912"/>
            <a:ext cx="110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Azionamenti</a:t>
            </a:r>
          </a:p>
        </p:txBody>
      </p:sp>
    </p:spTree>
    <p:extLst>
      <p:ext uri="{BB962C8B-B14F-4D97-AF65-F5344CB8AC3E}">
        <p14:creationId xmlns:p14="http://schemas.microsoft.com/office/powerpoint/2010/main" val="29679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46" grpId="0"/>
      <p:bldP spid="47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Configurazione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comunicazione con il manipolatore avviene tramite </a:t>
            </a:r>
            <a:r>
              <a:rPr lang="it-IT" sz="2000" dirty="0" err="1"/>
              <a:t>Ethercat</a:t>
            </a:r>
            <a:r>
              <a:rPr lang="it-IT" sz="2000" dirty="0"/>
              <a:t>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Verificare corretto cablaggio dei cavi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Assegnare indirizzi IP a target e PC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Identificare le porte per lo scambio dei messaggi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Costruire la topologia della rete</a:t>
            </a:r>
            <a:endParaRPr lang="it-IT" sz="2000" dirty="0"/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35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logo&#10;&#10;Description automatically generated">
            <a:extLst>
              <a:ext uri="{FF2B5EF4-FFF2-40B4-BE49-F238E27FC236}">
                <a16:creationId xmlns:a16="http://schemas.microsoft.com/office/drawing/2014/main" id="{8CE7C477-7BC5-45B7-8001-DA4E1684E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88" y="1945596"/>
            <a:ext cx="2421781" cy="193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(1)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topologia prevista da </a:t>
            </a:r>
            <a:r>
              <a:rPr lang="it-IT" dirty="0" err="1"/>
              <a:t>Ethercat</a:t>
            </a:r>
            <a:r>
              <a:rPr lang="it-IT" dirty="0"/>
              <a:t> è quella master-slave: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23</a:t>
            </a:fld>
            <a:endParaRPr lang="en-GB"/>
          </a:p>
        </p:txBody>
      </p:sp>
      <p:grpSp>
        <p:nvGrpSpPr>
          <p:cNvPr id="5" name="Gruppo 5">
            <a:extLst>
              <a:ext uri="{FF2B5EF4-FFF2-40B4-BE49-F238E27FC236}">
                <a16:creationId xmlns:a16="http://schemas.microsoft.com/office/drawing/2014/main" id="{52B9ADB4-507C-4B00-B4E8-4CE15915D712}"/>
              </a:ext>
            </a:extLst>
          </p:cNvPr>
          <p:cNvGrpSpPr/>
          <p:nvPr/>
        </p:nvGrpSpPr>
        <p:grpSpPr>
          <a:xfrm>
            <a:off x="4790390" y="2142360"/>
            <a:ext cx="7048674" cy="4022081"/>
            <a:chOff x="4687757" y="1579350"/>
            <a:chExt cx="7375517" cy="4527948"/>
          </a:xfrm>
        </p:grpSpPr>
        <p:sp>
          <p:nvSpPr>
            <p:cNvPr id="6" name="Rettangolo 6">
              <a:extLst>
                <a:ext uri="{FF2B5EF4-FFF2-40B4-BE49-F238E27FC236}">
                  <a16:creationId xmlns:a16="http://schemas.microsoft.com/office/drawing/2014/main" id="{E361E0A2-3F6B-476C-9142-2753D9DF86E6}"/>
                </a:ext>
              </a:extLst>
            </p:cNvPr>
            <p:cNvSpPr/>
            <p:nvPr/>
          </p:nvSpPr>
          <p:spPr>
            <a:xfrm>
              <a:off x="6268849" y="5396098"/>
              <a:ext cx="2069660" cy="711200"/>
            </a:xfrm>
            <a:prstGeom prst="rect">
              <a:avLst/>
            </a:prstGeom>
            <a:solidFill>
              <a:srgbClr val="90E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Azionamento 1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(2 motori braccia)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tangolo 7">
              <a:extLst>
                <a:ext uri="{FF2B5EF4-FFF2-40B4-BE49-F238E27FC236}">
                  <a16:creationId xmlns:a16="http://schemas.microsoft.com/office/drawing/2014/main" id="{A6C9F98A-EC3A-46A4-A687-6E22F5B3EE9D}"/>
                </a:ext>
              </a:extLst>
            </p:cNvPr>
            <p:cNvSpPr/>
            <p:nvPr/>
          </p:nvSpPr>
          <p:spPr>
            <a:xfrm>
              <a:off x="4687757" y="3233264"/>
              <a:ext cx="2423032" cy="565194"/>
            </a:xfrm>
            <a:prstGeom prst="rect">
              <a:avLst/>
            </a:prstGeom>
            <a:solidFill>
              <a:srgbClr val="88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(Simulink Real-Time)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ttangolo 8">
              <a:extLst>
                <a:ext uri="{FF2B5EF4-FFF2-40B4-BE49-F238E27FC236}">
                  <a16:creationId xmlns:a16="http://schemas.microsoft.com/office/drawing/2014/main" id="{A0937D67-1353-42BA-B2ED-F5D5FD9DE742}"/>
                </a:ext>
              </a:extLst>
            </p:cNvPr>
            <p:cNvSpPr/>
            <p:nvPr/>
          </p:nvSpPr>
          <p:spPr>
            <a:xfrm>
              <a:off x="10034776" y="1858118"/>
              <a:ext cx="2028498" cy="593645"/>
            </a:xfrm>
            <a:prstGeom prst="rect">
              <a:avLst/>
            </a:prstGeom>
            <a:solidFill>
              <a:srgbClr val="FEE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Modulo Beckhoff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(I/O Digitali)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CasellaDiTesto 12">
              <a:extLst>
                <a:ext uri="{FF2B5EF4-FFF2-40B4-BE49-F238E27FC236}">
                  <a16:creationId xmlns:a16="http://schemas.microsoft.com/office/drawing/2014/main" id="{31F7B2DF-9B14-46B1-96EE-4E998A273504}"/>
                </a:ext>
              </a:extLst>
            </p:cNvPr>
            <p:cNvSpPr txBox="1"/>
            <p:nvPr/>
          </p:nvSpPr>
          <p:spPr>
            <a:xfrm>
              <a:off x="5087934" y="1579350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0" name="Connettore a gomito 16">
              <a:extLst>
                <a:ext uri="{FF2B5EF4-FFF2-40B4-BE49-F238E27FC236}">
                  <a16:creationId xmlns:a16="http://schemas.microsoft.com/office/drawing/2014/main" id="{2F05D238-7752-48A6-A31E-0F3B02D0C661}"/>
                </a:ext>
              </a:extLst>
            </p:cNvPr>
            <p:cNvCxnSpPr>
              <a:cxnSpLocks/>
              <a:stCxn id="15" idx="0"/>
              <a:endCxn id="14" idx="3"/>
            </p:cNvCxnSpPr>
            <p:nvPr/>
          </p:nvCxnSpPr>
          <p:spPr>
            <a:xfrm flipH="1">
              <a:off x="8362505" y="2154942"/>
              <a:ext cx="1628887" cy="2574517"/>
            </a:xfrm>
            <a:prstGeom prst="bentConnector3">
              <a:avLst>
                <a:gd name="adj1" fmla="val 11363"/>
              </a:avLst>
            </a:prstGeom>
            <a:ln w="28575">
              <a:gradFill>
                <a:gsLst>
                  <a:gs pos="100000">
                    <a:srgbClr val="90EE90"/>
                  </a:gs>
                  <a:gs pos="0">
                    <a:srgbClr val="FEEB5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7">
              <a:extLst>
                <a:ext uri="{FF2B5EF4-FFF2-40B4-BE49-F238E27FC236}">
                  <a16:creationId xmlns:a16="http://schemas.microsoft.com/office/drawing/2014/main" id="{DD1097EE-6076-46CA-B95E-31C25FC50C1B}"/>
                </a:ext>
              </a:extLst>
            </p:cNvPr>
            <p:cNvSpPr txBox="1"/>
            <p:nvPr/>
          </p:nvSpPr>
          <p:spPr>
            <a:xfrm>
              <a:off x="8551554" y="4654796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2" name="Connettore 2 23">
              <a:extLst>
                <a:ext uri="{FF2B5EF4-FFF2-40B4-BE49-F238E27FC236}">
                  <a16:creationId xmlns:a16="http://schemas.microsoft.com/office/drawing/2014/main" id="{FF0ACBD7-4681-49F2-BFAE-3F88A9429D79}"/>
                </a:ext>
              </a:extLst>
            </p:cNvPr>
            <p:cNvCxnSpPr>
              <a:cxnSpLocks/>
            </p:cNvCxnSpPr>
            <p:nvPr/>
          </p:nvCxnSpPr>
          <p:spPr>
            <a:xfrm>
              <a:off x="6960874" y="2179676"/>
              <a:ext cx="1137524" cy="0"/>
            </a:xfrm>
            <a:prstGeom prst="straightConnector1">
              <a:avLst/>
            </a:prstGeom>
            <a:ln w="28575">
              <a:gradFill flip="none" rotWithShape="1">
                <a:gsLst>
                  <a:gs pos="100000">
                    <a:srgbClr val="FEEB5C"/>
                  </a:gs>
                  <a:gs pos="0">
                    <a:srgbClr val="88CEEB"/>
                  </a:gs>
                </a:gsLst>
                <a:lin ang="0" scaled="0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Advantech IPC-610 Industrial PC Chassis - Price, Specs">
            <a:extLst>
              <a:ext uri="{FF2B5EF4-FFF2-40B4-BE49-F238E27FC236}">
                <a16:creationId xmlns:a16="http://schemas.microsoft.com/office/drawing/2014/main" id="{2D78BA01-1E6D-4B81-B477-87277F242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7" b="5806"/>
          <a:stretch/>
        </p:blipFill>
        <p:spPr bwMode="auto">
          <a:xfrm>
            <a:off x="5020477" y="2242870"/>
            <a:ext cx="1689894" cy="10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41">
            <a:extLst>
              <a:ext uri="{FF2B5EF4-FFF2-40B4-BE49-F238E27FC236}">
                <a16:creationId xmlns:a16="http://schemas.microsoft.com/office/drawing/2014/main" id="{B40CB43D-E1F6-468A-A2E0-3B07622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49" y="4413083"/>
            <a:ext cx="1977945" cy="1054904"/>
          </a:xfrm>
          <a:prstGeom prst="rect">
            <a:avLst/>
          </a:prstGeom>
        </p:spPr>
      </p:pic>
      <p:pic>
        <p:nvPicPr>
          <p:cNvPr id="15" name="Immagine 42">
            <a:extLst>
              <a:ext uri="{FF2B5EF4-FFF2-40B4-BE49-F238E27FC236}">
                <a16:creationId xmlns:a16="http://schemas.microsoft.com/office/drawing/2014/main" id="{01702B54-BCEE-4C4A-A88A-B0CFCB280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03" r="38667"/>
          <a:stretch/>
        </p:blipFill>
        <p:spPr>
          <a:xfrm rot="5400000">
            <a:off x="8451631" y="1747219"/>
            <a:ext cx="1001881" cy="1812853"/>
          </a:xfrm>
          <a:prstGeom prst="rect">
            <a:avLst/>
          </a:prstGeom>
        </p:spPr>
      </p:pic>
      <p:pic>
        <p:nvPicPr>
          <p:cNvPr id="16" name="Immagine 66">
            <a:extLst>
              <a:ext uri="{FF2B5EF4-FFF2-40B4-BE49-F238E27FC236}">
                <a16:creationId xmlns:a16="http://schemas.microsoft.com/office/drawing/2014/main" id="{B7796D14-5B80-4251-9480-AA5401CB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87" y="4414553"/>
            <a:ext cx="1977945" cy="1054904"/>
          </a:xfrm>
          <a:prstGeom prst="rect">
            <a:avLst/>
          </a:prstGeom>
        </p:spPr>
      </p:pic>
      <p:sp>
        <p:nvSpPr>
          <p:cNvPr id="17" name="Rettangolo 68">
            <a:extLst>
              <a:ext uri="{FF2B5EF4-FFF2-40B4-BE49-F238E27FC236}">
                <a16:creationId xmlns:a16="http://schemas.microsoft.com/office/drawing/2014/main" id="{D629BDF3-15B3-48CE-8EF5-476915E5B36C}"/>
              </a:ext>
            </a:extLst>
          </p:cNvPr>
          <p:cNvSpPr/>
          <p:nvPr/>
        </p:nvSpPr>
        <p:spPr>
          <a:xfrm>
            <a:off x="1304968" y="5532696"/>
            <a:ext cx="1796307" cy="631744"/>
          </a:xfrm>
          <a:prstGeom prst="rect">
            <a:avLst/>
          </a:prstGeom>
          <a:solidFill>
            <a:srgbClr val="90E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Azionamento 2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(2 motori vite)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8" name="Connettore 2 83">
            <a:extLst>
              <a:ext uri="{FF2B5EF4-FFF2-40B4-BE49-F238E27FC236}">
                <a16:creationId xmlns:a16="http://schemas.microsoft.com/office/drawing/2014/main" id="{B653F7D0-95DF-4C2D-B797-24D04D84C7EC}"/>
              </a:ext>
            </a:extLst>
          </p:cNvPr>
          <p:cNvCxnSpPr>
            <a:cxnSpLocks/>
          </p:cNvCxnSpPr>
          <p:nvPr/>
        </p:nvCxnSpPr>
        <p:spPr>
          <a:xfrm flipH="1">
            <a:off x="3454300" y="5036399"/>
            <a:ext cx="2672180" cy="0"/>
          </a:xfrm>
          <a:prstGeom prst="straightConnector1">
            <a:avLst/>
          </a:prstGeom>
          <a:ln w="28575">
            <a:solidFill>
              <a:srgbClr val="90EE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0DD974-AA3C-4B09-829D-19B4666596FC}"/>
              </a:ext>
            </a:extLst>
          </p:cNvPr>
          <p:cNvSpPr txBox="1"/>
          <p:nvPr/>
        </p:nvSpPr>
        <p:spPr>
          <a:xfrm>
            <a:off x="1846096" y="329777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C1B5E9-4367-4247-9197-AE459D98C998}"/>
              </a:ext>
            </a:extLst>
          </p:cNvPr>
          <p:cNvSpPr txBox="1"/>
          <p:nvPr/>
        </p:nvSpPr>
        <p:spPr>
          <a:xfrm>
            <a:off x="5101433" y="3268933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192.168.4.200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69BE5C-0A1D-4E86-8CBB-74E6539072F9}"/>
              </a:ext>
            </a:extLst>
          </p:cNvPr>
          <p:cNvCxnSpPr>
            <a:cxnSpLocks/>
          </p:cNvCxnSpPr>
          <p:nvPr/>
        </p:nvCxnSpPr>
        <p:spPr>
          <a:xfrm>
            <a:off x="3392467" y="2770321"/>
            <a:ext cx="1474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8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(2)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la configurazione l’approccio è stato: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Creazione file ENI specificante la topologia della rete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Configurazione modulo </a:t>
            </a:r>
            <a:r>
              <a:rPr lang="it-IT" dirty="0" err="1"/>
              <a:t>beckoff</a:t>
            </a:r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braccia</a:t>
            </a:r>
          </a:p>
          <a:p>
            <a:pPr marL="0" indent="0" algn="just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87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File ENI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Specifica la topologia della rete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Specifica che messaggi vengono scambiati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Formato XML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Creato mediante EC-</a:t>
            </a:r>
            <a:r>
              <a:rPr lang="it-IT" dirty="0" err="1"/>
              <a:t>Engineer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474449-CAFD-4EA5-A45A-3E04C31D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67503"/>
            <a:ext cx="4235192" cy="78108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3F683A2-CAD5-4D6A-A176-FC0B0773A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845734"/>
            <a:ext cx="2750820" cy="364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AEC41-08AA-4829-9D60-3BF68B3B0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845734"/>
            <a:ext cx="1607875" cy="10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0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Modulo </a:t>
            </a:r>
            <a:r>
              <a:rPr lang="it-IT" sz="4400" dirty="0" err="1"/>
              <a:t>beckoff</a:t>
            </a:r>
            <a:endParaRPr lang="en-GB" sz="4400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ED75A2C7-329E-483A-A48B-2EEF6EF5D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67" y="2024873"/>
            <a:ext cx="2804403" cy="3284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26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B75B0A-6395-4FAE-939D-F54331B9B81B}"/>
              </a:ext>
            </a:extLst>
          </p:cNvPr>
          <p:cNvSpPr txBox="1">
            <a:spLocks/>
          </p:cNvSpPr>
          <p:nvPr/>
        </p:nvSpPr>
        <p:spPr>
          <a:xfrm>
            <a:off x="1097280" y="1905000"/>
            <a:ext cx="6654787" cy="40272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it-IT" dirty="0"/>
              <a:t>Connesso direttamente al master mediante cavo ethernet, utilizzato per controllare I/O digitali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Fungo emergenza, Input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Luci di segnalazione, Output</a:t>
            </a:r>
          </a:p>
        </p:txBody>
      </p:sp>
    </p:spTree>
    <p:extLst>
      <p:ext uri="{BB962C8B-B14F-4D97-AF65-F5344CB8AC3E}">
        <p14:creationId xmlns:p14="http://schemas.microsoft.com/office/powerpoint/2010/main" val="167983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Gli azionamenti vengono controllati in coppia: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Inserimento parametri motore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Chiusura loop in corrente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DEEF65A-7027-4697-B2F4-B40B61155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2328051"/>
            <a:ext cx="6818798" cy="33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28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Azionamenti: scambio di messaggi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Scambio di messaggi tramite PDO (</a:t>
            </a:r>
            <a:r>
              <a:rPr lang="it-IT" sz="2000" dirty="0" err="1"/>
              <a:t>Process</a:t>
            </a:r>
            <a:r>
              <a:rPr lang="it-IT" sz="2000" dirty="0"/>
              <a:t> Data Settings)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Inviate ad ogni ciclo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C93EC9-2E59-4F8D-A271-BF0456C5B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3643"/>
            <a:ext cx="3917724" cy="1601156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103091-1DF8-4FF4-8004-B38401DF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24799"/>
            <a:ext cx="3831039" cy="1601156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9AFF2E0-8974-47D0-BB66-D67245614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3123643"/>
            <a:ext cx="4174747" cy="146754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8E0FC46-1E30-48D2-A504-C723DAED6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4602129"/>
            <a:ext cx="3910802" cy="1684653"/>
          </a:xfrm>
          <a:prstGeom prst="rect">
            <a:avLst/>
          </a:prstGeom>
        </p:spPr>
      </p:pic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437773-6527-45CB-A0F7-078BE3551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88" y="3499382"/>
            <a:ext cx="5024823" cy="21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Finecorsa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Sono stati utilizzati tre finecorsa: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2 braccia, 1 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Stato del finecorsa visualizzato come Input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Controllo registri azionamento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3749D-8055-4081-AA3F-39B77F25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0" y="3640427"/>
            <a:ext cx="9774640" cy="11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Dispositivo oggetto della tesi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911164"/>
            <a:ext cx="10515600" cy="2037178"/>
          </a:xfrm>
        </p:spPr>
        <p:txBody>
          <a:bodyPr>
            <a:noAutofit/>
          </a:bodyPr>
          <a:lstStyle/>
          <a:p>
            <a:r>
              <a:rPr lang="it-IT" sz="1800" dirty="0"/>
              <a:t>U</a:t>
            </a:r>
            <a:r>
              <a:rPr lang="en-GB" sz="1800" dirty="0"/>
              <a:t>n </a:t>
            </a:r>
            <a:r>
              <a:rPr lang="en-GB" sz="1800" dirty="0" err="1"/>
              <a:t>manipolatore</a:t>
            </a:r>
            <a:r>
              <a:rPr lang="en-GB" sz="1800" dirty="0"/>
              <a:t> a </a:t>
            </a:r>
            <a:r>
              <a:rPr lang="en-GB" sz="1800" dirty="0" err="1"/>
              <a:t>cinematica</a:t>
            </a:r>
            <a:r>
              <a:rPr lang="en-GB" sz="1800" dirty="0"/>
              <a:t> parallela è un </a:t>
            </a:r>
            <a:r>
              <a:rPr lang="en-GB" sz="1800" dirty="0" err="1"/>
              <a:t>sistema</a:t>
            </a:r>
            <a:r>
              <a:rPr lang="en-GB" sz="1800" dirty="0"/>
              <a:t> </a:t>
            </a:r>
            <a:r>
              <a:rPr lang="en-GB" sz="1800" dirty="0" err="1"/>
              <a:t>meccanico</a:t>
            </a:r>
            <a:r>
              <a:rPr lang="en-GB" sz="1800" dirty="0"/>
              <a:t> </a:t>
            </a:r>
            <a:r>
              <a:rPr lang="en-GB" sz="1800" dirty="0" err="1"/>
              <a:t>che</a:t>
            </a:r>
            <a:r>
              <a:rPr lang="en-GB" sz="1800" dirty="0"/>
              <a:t> </a:t>
            </a:r>
            <a:r>
              <a:rPr lang="en-GB" sz="1800" dirty="0" err="1"/>
              <a:t>usa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link </a:t>
            </a:r>
            <a:r>
              <a:rPr lang="it-IT" sz="1800" dirty="0"/>
              <a:t>controllati</a:t>
            </a:r>
            <a:r>
              <a:rPr lang="en-GB" sz="1800" dirty="0"/>
              <a:t> da un computer per </a:t>
            </a:r>
            <a:r>
              <a:rPr lang="it-IT" sz="1800" dirty="0"/>
              <a:t>supportare</a:t>
            </a:r>
            <a:r>
              <a:rPr lang="en-GB" sz="1800" dirty="0"/>
              <a:t> un end-effector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Il dispositivo consente il posizionamento dell’end-</a:t>
            </a:r>
            <a:r>
              <a:rPr lang="it-IT" sz="1800" dirty="0" err="1"/>
              <a:t>effector</a:t>
            </a:r>
            <a:r>
              <a:rPr lang="it-IT" sz="1800" dirty="0"/>
              <a:t> negli assi </a:t>
            </a:r>
            <a:r>
              <a:rPr lang="it-IT" sz="1800" dirty="0" err="1"/>
              <a:t>x,y,z</a:t>
            </a:r>
            <a:endParaRPr lang="it-IT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L’obiettivo della tesi consiste nell’implementazione di strategie di controllo centralizzato andando ad identificare quella ottima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28E51-57E1-4273-8E41-5EC6E44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B79E8D1-49E6-45FE-A0BE-E7D0F9ED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10" y="4314825"/>
            <a:ext cx="2421780" cy="1937424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B27BA1D-F89B-4CC5-B024-F20C39EE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58" y="4314825"/>
            <a:ext cx="2421781" cy="1937425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9159E73-51D3-4653-A56D-707B750D105E}"/>
              </a:ext>
            </a:extLst>
          </p:cNvPr>
          <p:cNvSpPr/>
          <p:nvPr/>
        </p:nvSpPr>
        <p:spPr>
          <a:xfrm>
            <a:off x="3385487" y="4946836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274267E5-7347-4B09-B302-2A0B8721105D}"/>
              </a:ext>
            </a:extLst>
          </p:cNvPr>
          <p:cNvSpPr/>
          <p:nvPr/>
        </p:nvSpPr>
        <p:spPr>
          <a:xfrm>
            <a:off x="6690843" y="4946832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magine 38">
            <a:extLst>
              <a:ext uri="{FF2B5EF4-FFF2-40B4-BE49-F238E27FC236}">
                <a16:creationId xmlns:a16="http://schemas.microsoft.com/office/drawing/2014/main" id="{8A9E68FC-549D-4D5C-A639-3BFC6A285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870" y="4450491"/>
            <a:ext cx="1995391" cy="14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nel sistema reale</a:t>
            </a:r>
            <a:endParaRPr lang="en-GB" sz="44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30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173831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9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it-IT" sz="3700" dirty="0"/>
              <a:t>Inizializzazione</a:t>
            </a:r>
            <a:endParaRPr lang="en-GB" sz="37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EtherCAT</a:t>
            </a:r>
            <a:r>
              <a:rPr lang="it-IT" dirty="0"/>
              <a:t> </a:t>
            </a:r>
            <a:r>
              <a:rPr lang="it-IT" dirty="0" err="1"/>
              <a:t>init</a:t>
            </a:r>
            <a:r>
              <a:rPr lang="it-IT" dirty="0"/>
              <a:t> contente file ENI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Specificata mode of </a:t>
            </a:r>
            <a:r>
              <a:rPr lang="it-IT" dirty="0" err="1"/>
              <a:t>operation</a:t>
            </a:r>
            <a:r>
              <a:rPr lang="it-IT" dirty="0"/>
              <a:t> di tutti i motori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31</a:t>
            </a:fld>
            <a:endParaRPr lang="en-GB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1B58C0A-29DD-4AC1-BDFF-5C70CAAE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5" y="457199"/>
            <a:ext cx="7158843" cy="5695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20738E-E9E0-4047-8C9B-1A4C428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980" y="4057650"/>
            <a:ext cx="3355401" cy="16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Input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32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38909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Input</a:t>
            </a: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99F693B-DD50-4E5A-8F9B-3C99BC7B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640081"/>
            <a:ext cx="2232050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Salvato il valore del clock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Presi in input i riferimenti di posizione dei motori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094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</a:t>
            </a:r>
            <a:r>
              <a:rPr lang="it-IT" sz="4000" dirty="0" err="1"/>
              <a:t>Stateflow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34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5529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0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Implementazione nel sistema reale</a:t>
            </a:r>
            <a:endParaRPr lang="en-GB" sz="4400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1F704A-B831-4491-BEB0-CAA293BDE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6" y="640081"/>
            <a:ext cx="3892801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gestione degli stati avviene mediante </a:t>
            </a:r>
            <a:r>
              <a:rPr lang="it-IT" dirty="0" err="1"/>
              <a:t>Stateflow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Logica a stati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Tempo di ciclo 0.001 sec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Possibilità di usare Matlab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279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Controllo Vite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36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7177087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55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Schema controllore Vite</a:t>
            </a: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6BE91B-5489-4E19-ABF6-A744B1B20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0" y="155024"/>
            <a:ext cx="4186868" cy="60242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Ingresso: Posizioni, Offset, movimento desiderato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Uscita: coppie di controllo della vite, posizione 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31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Implementazione nel sistema reale: Controllo braccia</a:t>
            </a:r>
            <a:endParaRPr lang="en-GB" sz="36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38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8777287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9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/>
              <a:t>Schema controllore braccia</a:t>
            </a:r>
            <a:endParaRPr lang="en-GB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BDD74B2-C519-4DC8-B045-4047FB3AC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4" y="388604"/>
            <a:ext cx="4035266" cy="556588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81B4F-EE71-40D7-97D5-F836F89A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Posizioni</a:t>
            </a:r>
            <a:r>
              <a:rPr lang="en-US" dirty="0"/>
              <a:t>, offset, asse 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Coppie</a:t>
            </a:r>
            <a:r>
              <a:rPr lang="en-US" dirty="0"/>
              <a:t> </a:t>
            </a:r>
            <a:r>
              <a:rPr lang="en-US" dirty="0" err="1"/>
              <a:t>motori</a:t>
            </a:r>
            <a:r>
              <a:rPr lang="en-US" dirty="0"/>
              <a:t> </a:t>
            </a:r>
            <a:r>
              <a:rPr lang="en-US" dirty="0" err="1"/>
              <a:t>braccia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54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>
            <a:extLst>
              <a:ext uri="{FF2B5EF4-FFF2-40B4-BE49-F238E27FC236}">
                <a16:creationId xmlns:a16="http://schemas.microsoft.com/office/drawing/2014/main" id="{C496F515-2D71-4FC0-BD39-DA7307A2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17" y="2997932"/>
            <a:ext cx="3053048" cy="321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79E51-4528-468D-A93C-AED497B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Fasi di lavoro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D125-33BE-42E4-9AAB-AB79F8F6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r>
              <a:rPr lang="it-IT" dirty="0"/>
              <a:t>		</a:t>
            </a:r>
            <a:r>
              <a:rPr lang="it-IT" sz="1800" dirty="0"/>
              <a:t>Il lavoro è stato suddiviso nelle seguenti fasi:</a:t>
            </a:r>
          </a:p>
          <a:p>
            <a:pPr marL="914400" lvl="2" indent="0">
              <a:buNone/>
            </a:pPr>
            <a:endParaRPr lang="it-IT" sz="1800" dirty="0"/>
          </a:p>
          <a:p>
            <a:pPr marL="914400" lvl="2" indent="0">
              <a:buNone/>
            </a:pPr>
            <a:r>
              <a:rPr lang="it-IT" sz="1800" dirty="0"/>
              <a:t>Modellazione manipolatore 				Attività Sperimentale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5459-E920-4AAC-ADAD-1F3842A7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</a:t>
            </a:fld>
            <a:endParaRPr lang="en-GB"/>
          </a:p>
        </p:txBody>
      </p:sp>
      <p:pic>
        <p:nvPicPr>
          <p:cNvPr id="6" name="Immagine 27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E7A9DB35-AB3C-45A1-B53A-09F9AFFEA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14508" r="6143" b="12549"/>
          <a:stretch/>
        </p:blipFill>
        <p:spPr>
          <a:xfrm>
            <a:off x="6762711" y="3328579"/>
            <a:ext cx="3537072" cy="25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7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Coppie Out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40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10482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87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0" y="635431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Coppie in uscita</a:t>
            </a:r>
            <a:endParaRPr lang="en-GB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6BB2390-8CE1-4066-B392-1857AD5BB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7" y="331717"/>
            <a:ext cx="4160848" cy="56227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EBC99-A522-40B5-B30B-B95048E27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Coppie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dovrà</a:t>
            </a:r>
            <a:r>
              <a:rPr lang="en-US" dirty="0"/>
              <a:t>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motore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Parametro</a:t>
            </a:r>
            <a:r>
              <a:rPr lang="en-US" dirty="0"/>
              <a:t> bool per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stati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interna di un </a:t>
            </a:r>
            <a:r>
              <a:rPr lang="en-US" dirty="0" err="1"/>
              <a:t>saturatore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138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Riprendiamo lo </a:t>
            </a:r>
            <a:r>
              <a:rPr lang="it-IT" sz="4000" dirty="0" err="1"/>
              <a:t>stateflow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42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5529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3" y="634946"/>
            <a:ext cx="3690257" cy="1450757"/>
          </a:xfrm>
        </p:spPr>
        <p:txBody>
          <a:bodyPr>
            <a:normAutofit/>
          </a:bodyPr>
          <a:lstStyle/>
          <a:p>
            <a:r>
              <a:rPr lang="it-IT" sz="4400" dirty="0"/>
              <a:t>Fase 1: </a:t>
            </a:r>
            <a:r>
              <a:rPr lang="it-IT" sz="4400" dirty="0" err="1"/>
              <a:t>Homing</a:t>
            </a:r>
            <a:endParaRPr lang="en-GB" sz="4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91299A8-AFBA-41A8-81DD-6A1498752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35" y="640081"/>
            <a:ext cx="5776528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Movimentazione verso lo zero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Movimentazione simultanea braccia e vite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 Evoluzione delle luci per ad ogni evoluzione di fase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3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2: Posizionamento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44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D1C24A-F8FC-4081-9F8D-0BCB29DE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4" y="2049660"/>
            <a:ext cx="10516511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0C5A5-3EB2-4067-A848-BF9D9E21BA34}"/>
              </a:ext>
            </a:extLst>
          </p:cNvPr>
          <p:cNvSpPr txBox="1"/>
          <p:nvPr/>
        </p:nvSpPr>
        <p:spPr>
          <a:xfrm>
            <a:off x="904875" y="518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386BF6-381B-4814-B7F1-70CF219E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45" y="4953000"/>
            <a:ext cx="10711998" cy="9160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Posizionamento braccia a 80° e 100°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Discesa vite di 3.8 cm</a:t>
            </a:r>
          </a:p>
        </p:txBody>
      </p:sp>
    </p:spTree>
    <p:extLst>
      <p:ext uri="{BB962C8B-B14F-4D97-AF65-F5344CB8AC3E}">
        <p14:creationId xmlns:p14="http://schemas.microsoft.com/office/powerpoint/2010/main" val="2471809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3: Traiettorie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45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A9ED2-8580-45FF-AADC-48B8C56B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00" y="1832610"/>
            <a:ext cx="8619960" cy="43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3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Interfaccia grafica</a:t>
            </a:r>
            <a:endParaRPr lang="en-GB" sz="4400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026411F-87B6-4359-97C8-D017C04E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543921"/>
            <a:ext cx="7134047" cy="36205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la gestione delle fasi e della movimentazione oltre allo </a:t>
            </a:r>
            <a:r>
              <a:rPr lang="it-IT" dirty="0" err="1"/>
              <a:t>stateflow</a:t>
            </a:r>
            <a:r>
              <a:rPr lang="it-IT" dirty="0"/>
              <a:t> è stata implementata un’interfaccia grafica mediante </a:t>
            </a:r>
            <a:r>
              <a:rPr lang="it-IT" dirty="0" err="1"/>
              <a:t>Instrument</a:t>
            </a:r>
            <a:r>
              <a:rPr lang="it-IT" dirty="0"/>
              <a:t> Panel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8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Implementazione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controllore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Vite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8A1EA-2E28-43BD-B094-A208E7D258F4}"/>
              </a:ext>
            </a:extLst>
          </p:cNvPr>
          <p:cNvSpPr txBox="1"/>
          <p:nvPr/>
        </p:nvSpPr>
        <p:spPr>
          <a:xfrm>
            <a:off x="8562975" y="4810125"/>
            <a:ext cx="16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Aggiungi grafici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3AAEF2-E743-4C36-AC9F-97EF88FF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83" y="2999241"/>
            <a:ext cx="5778209" cy="268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5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Strategie di controllo per i bracci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strategie implementate sono state: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 e derivativo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previsione di coppia feed-</a:t>
            </a:r>
            <a:r>
              <a:rPr lang="it-IT" sz="2000" dirty="0" err="1"/>
              <a:t>forward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dinamica inversa anello chiuso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robusto*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87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Controllo proporzionale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5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prima fase della modellazione fisica del robot consiste in: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cinematica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dinamica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</a:t>
            </a:r>
            <a:r>
              <a:rPr lang="it-IT" dirty="0" err="1"/>
              <a:t>cinetostatica</a:t>
            </a:r>
            <a:r>
              <a:rPr lang="it-IT" dirty="0"/>
              <a:t> e dei punti di singolarità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70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 proporzionale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401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proporzionale e derivativo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semplice, più preciso in determinate traiettorie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precise, alte vibrazioni ad alto </a:t>
            </a:r>
            <a:r>
              <a:rPr lang="it-IT" sz="2000" dirty="0" err="1"/>
              <a:t>Kd</a:t>
            </a: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4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PD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52</a:t>
            </a:fld>
            <a:endParaRPr lang="en-GB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B77DEB9-7349-4529-B63C-14F95293C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74" y="1866900"/>
            <a:ext cx="7396611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3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proporzionale derivativo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11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037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dirty="0"/>
              <a:t>Controllo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coppie fornite non erano sufficienti a far muovere il manipolatore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77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55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9F10B-6398-4AD0-B4C9-A4FEFBB3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7" y="2002036"/>
            <a:ext cx="9615945" cy="40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65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48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dinamica inversa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Traiettorie precise</a:t>
            </a:r>
          </a:p>
          <a:p>
            <a:pPr marL="0" indent="0" algn="just">
              <a:buNone/>
            </a:pPr>
            <a:r>
              <a:rPr lang="it-IT" sz="2000" dirty="0"/>
              <a:t>Contro: Vibrazioni ad alta frequenza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31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ID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58</a:t>
            </a:fld>
            <a:endParaRPr lang="en-GB"/>
          </a:p>
        </p:txBody>
      </p:sp>
      <p:pic>
        <p:nvPicPr>
          <p:cNvPr id="5" name="Picture 4" descr="A picture containing text, sky, outdoor, light&#10;&#10;Description automatically generated">
            <a:extLst>
              <a:ext uri="{FF2B5EF4-FFF2-40B4-BE49-F238E27FC236}">
                <a16:creationId xmlns:a16="http://schemas.microsoft.com/office/drawing/2014/main" id="{C611CA67-8661-4837-844E-C7A6A0AD6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10" y="1813560"/>
            <a:ext cx="8769779" cy="44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8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dinamica inversa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48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vite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vite è un sistema composto da: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Vite a ricircolo di sfere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Guida lineare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5C7480-CDBE-45EF-B4E0-82197C4B6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3082493"/>
            <a:ext cx="4837706" cy="2786602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C7DE02A-A4FE-46D8-8CB0-4CCF01C580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58" y="2188879"/>
            <a:ext cx="4496762" cy="608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8F91138-5DD3-427A-BD74-42252FAE1B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25" y="4171794"/>
            <a:ext cx="2651428" cy="6080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CE24DC5-07BB-487E-BDEF-A27A0C3170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24" y="3180336"/>
            <a:ext cx="1718857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6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Robusto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controllo robusto è stato fatto in via teorica/simulata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321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Schema controllore robusto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478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 robusto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8093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Confronto schemi di controllo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confronto tra i vari 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56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Sono state testate sia traiettorie in 2D che in 3D, in particolare: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Quadrato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Cerchio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Pattern di quadrati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Cerchi tangenti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Spirale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9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 e sviluppi futuri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58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braccia: Analisi dinamica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66</a:t>
            </a:fld>
            <a:endParaRPr lang="en-GB"/>
          </a:p>
        </p:txBody>
      </p:sp>
      <p:pic>
        <p:nvPicPr>
          <p:cNvPr id="7" name="Picture 6" descr="&#10;&#10;Description automatically generated">
            <a:extLst>
              <a:ext uri="{FF2B5EF4-FFF2-40B4-BE49-F238E27FC236}">
                <a16:creationId xmlns:a16="http://schemas.microsoft.com/office/drawing/2014/main" id="{0FB82E41-3CF8-49D0-8551-1E6C4258B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" y="1889767"/>
            <a:ext cx="4922435" cy="396258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BD36597-3B08-4DF8-9C57-C90F5C846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87" y="1889766"/>
            <a:ext cx="4922437" cy="396258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5AEDF2A-61DE-4C8B-BDA4-0380A2D75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" y="1889766"/>
            <a:ext cx="4992288" cy="402402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44DB81F-EB3A-4266-BC57-09DB98BCB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9" y="1882492"/>
            <a:ext cx="4945435" cy="402402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9540166-59A6-45E8-8C36-6FD809ECD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0" y="1828331"/>
            <a:ext cx="5085139" cy="413234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4159B064-677F-469B-A874-2A7337530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9" y="1765790"/>
            <a:ext cx="5181361" cy="42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0B4695E-1A8A-4B9B-960B-C9F9B3DB9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0" y="1928925"/>
            <a:ext cx="5308005" cy="4339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link: Analisi cinematica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2F921-4887-487A-85F3-9829BB502791}"/>
              </a:ext>
            </a:extLst>
          </p:cNvPr>
          <p:cNvSpPr txBox="1"/>
          <p:nvPr/>
        </p:nvSpPr>
        <p:spPr>
          <a:xfrm>
            <a:off x="6126479" y="1928925"/>
            <a:ext cx="5086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l’analisi cinematica delle braccia è  stato considerato il sistema seguente, ottenuto dalle equazioni alle circonferenze</a:t>
            </a:r>
          </a:p>
          <a:p>
            <a:endParaRPr lang="it-IT" sz="2000" dirty="0"/>
          </a:p>
        </p:txBody>
      </p:sp>
      <p:pic>
        <p:nvPicPr>
          <p:cNvPr id="11" name="Picture 10" descr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43C4540-DED3-427E-8A46-AB6F73D57F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44" y="3474477"/>
            <a:ext cx="5308340" cy="9125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8FDE0E4-97D1-4575-8B1B-8F56A7064C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5067891"/>
            <a:ext cx="1602234" cy="75885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6E9B27-4C6A-48A9-B480-4299D4CB5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78" y="5067891"/>
            <a:ext cx="2825959" cy="7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8B7D9-5794-4634-AEE2-E11C011A58E2}"/>
              </a:ext>
            </a:extLst>
          </p:cNvPr>
          <p:cNvSpPr txBox="1"/>
          <p:nvPr/>
        </p:nvSpPr>
        <p:spPr>
          <a:xfrm>
            <a:off x="6126480" y="1928925"/>
            <a:ext cx="573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il calcolo della dinamica è stata usata la tecnica Principio Lavori Virtuali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001846FA-D2B5-4CB8-BB8D-D98A2DCE0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0" y="1928925"/>
            <a:ext cx="5308005" cy="433929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equation*}&#10;    \sum_{i=0}^m F_i\delta q_j\label{eq:din}&#10;\end{equation*}&#10;&#10;&#10;&#10;\end{document}" title="IguanaTex Bitmap Display">
            <a:extLst>
              <a:ext uri="{FF2B5EF4-FFF2-40B4-BE49-F238E27FC236}">
                <a16:creationId xmlns:a16="http://schemas.microsoft.com/office/drawing/2014/main" id="{1B5C067E-FCFA-4A6B-85CF-76D87209C6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8" y="2714242"/>
            <a:ext cx="952381" cy="69485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24" y="4647959"/>
            <a:ext cx="1379048" cy="25752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1358E259-189C-41EE-85DE-80154EEDF6FC}"/>
              </a:ext>
            </a:extLst>
          </p:cNvPr>
          <p:cNvSpPr/>
          <p:nvPr/>
        </p:nvSpPr>
        <p:spPr>
          <a:xfrm>
            <a:off x="8629648" y="3561971"/>
            <a:ext cx="304800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0" descr="\documentclass{article}&#10;\usepackage{amsmath}&#10;\pagestyle{empty}&#10;\begin{document}&#10;&#10;\begin{equation*}&#10;    \begin{bmatrix}&#10;    \tau_1 \\ \tau_2&#10;    \end{bmatrix} = &#10;    B\begin{bmatrix}&#10;    \ddot{\theta_1} \\ \ddot{\theta_2}&#10;    \end{bmatrix}&#10;    + n \begin{bmatrix}&#10;    \dot{\theta_1} \\ \dot{\theta_2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FEC6DB2-0B6E-44EF-B5EB-E6B441AE28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05" y="5167135"/>
            <a:ext cx="2450286" cy="6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9</a:t>
            </a:fld>
            <a:endParaRPr lang="en-GB"/>
          </a:p>
        </p:txBody>
      </p:sp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2101354"/>
            <a:ext cx="1379048" cy="25752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equation*}&#10; B = J_r I_2 + m(J_1^T J_1 + J_2^TJ_2+J_3^TJ_3+J_4^TJ_4)+J_rJ_{34}^TJ_{34} + m_vJ_E^TJ_E&#10;\end{equation*}&#10;&#10;&#10;\end{document}" title="IguanaTex Bitmap Display">
            <a:extLst>
              <a:ext uri="{FF2B5EF4-FFF2-40B4-BE49-F238E27FC236}">
                <a16:creationId xmlns:a16="http://schemas.microsoft.com/office/drawing/2014/main" id="{A0A0D2DA-9C0E-4660-94BB-3020803D83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3" y="3061990"/>
            <a:ext cx="7512381" cy="29104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FC18C8-9273-48EF-9966-744E76AFE2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46" y="4144913"/>
            <a:ext cx="6677333" cy="298667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    \ddot{\theta} = B^{-1}(-n\dot{\theta}+\tau)&#10;\end{equation*}&#10;&#10;&#10;\end{document}" title="IguanaTex Bitmap Display">
            <a:extLst>
              <a:ext uri="{FF2B5EF4-FFF2-40B4-BE49-F238E27FC236}">
                <a16:creationId xmlns:a16="http://schemas.microsoft.com/office/drawing/2014/main" id="{2D3D9E0E-647F-46AC-9A1B-1DB3DF7DF5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5270026"/>
            <a:ext cx="2025143" cy="300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7BC6C0-A4BB-4010-868A-1F3CDC683157}"/>
              </a:ext>
            </a:extLst>
          </p:cNvPr>
          <p:cNvSpPr txBox="1"/>
          <p:nvPr/>
        </p:nvSpPr>
        <p:spPr>
          <a:xfrm>
            <a:off x="6937261" y="2071140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Dinamica inversa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7299B-3981-4A53-AF04-B528EC583237}"/>
              </a:ext>
            </a:extLst>
          </p:cNvPr>
          <p:cNvSpPr txBox="1"/>
          <p:nvPr/>
        </p:nvSpPr>
        <p:spPr>
          <a:xfrm>
            <a:off x="6937261" y="5235455"/>
            <a:ext cx="173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Dinamica diretta</a:t>
            </a:r>
          </a:p>
        </p:txBody>
      </p:sp>
    </p:spTree>
    <p:extLst>
      <p:ext uri="{BB962C8B-B14F-4D97-AF65-F5344CB8AC3E}">
        <p14:creationId xmlns:p14="http://schemas.microsoft.com/office/powerpoint/2010/main" val="3869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12.973"/>
  <p:tag name="LATEXADDIN" val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/>
  <p:tag name="IGUANATEXSIZE" val="20"/>
  <p:tag name="IGUANATEXCURSOR" val="34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697.038"/>
  <p:tag name="LATEXADDIN" val="\documentclass{article}&#10;\usepackage{amsmath}&#10;\pagestyle{empty}&#10;\begin{document}&#10;&#10;\begin{equation*}&#10; B = J_r I_2 + m(J_1^T J_1 + J_2^TJ_2+J_3^TJ_3+J_4^TJ_4)+J_rJ_{34}^TJ_{34} + m_vJ_E^TJ_E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3286.089"/>
  <p:tag name="LATEXADDIN" val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996.6254"/>
  <p:tag name="LATEXADDIN" val="\documentclass{article}&#10;\usepackage{amsmath}&#10;\pagestyle{empty}&#10;\begin{document}&#10;&#10;\begin{equation*}&#10;    \ddot{\theta} = B^{-1}(-n\dot{\theta}+\tau)&#10;\end{equation*}&#10;&#10;&#10;\end{document}"/>
  <p:tag name="IGUANATEXSIZE" val="20"/>
  <p:tag name="IGUANATEXCURSOR" val="12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946.007"/>
  <p:tag name="LATEXADDIN" val="\documentclass{article}&#10;\usepackage{amsmath}&#10;\pagestyle{empty}&#10;\begin{document}&#10;&#10;\begin{equation*}&#10; r = \frac{\max \lambda}{\min \lambda} t.c. \ \lambda \in eig(J_{man} = JJ^T)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1 = \sqrt{4l^2-(x-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2 = \sqrt{4l^2-(x+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y_3 = \sqrt{-(x-d)^2}&#10;\end{equation*}&#10;&#10;&#10;\end{document}"/>
  <p:tag name="IGUANATEXSIZE" val="20"/>
  <p:tag name="IGUANATEXCURSOR" val="13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 y_4 = \sqrt{-(x+d)^2}&#10;\end{equation*}&#10;&#10;&#10;\end{document}"/>
  <p:tag name="IGUANATEXSIZE" val="20"/>
  <p:tag name="IGUANATEXCURSOR" val="12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739.782"/>
  <p:tag name="LATEXADDIN" val="\documentclass{article}&#10;\usepackage{amsmath}&#10;\pagestyle{empty}&#10;\begin{document}&#10;&#10;\begin{equation*}&#10; x_5 = \bigg|\frac{x_{5p}+sx}{2}\bigg|, y_5 = \bigg|\frac{y_{5p}+sy}{2}\bigg|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04.837"/>
  <p:tag name="LATEXADDIN" val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/>
  <p:tag name="IGUANATEXSIZE" val="20"/>
  <p:tag name="IGUANATEXCURSOR" val="24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.7135"/>
  <p:tag name="ORIGINALWIDTH" val="1699.288"/>
  <p:tag name="LATEXADDIN" val="\documentclass{article}&#10;\usepackage{amsmath}&#10;\pagestyle{empty}&#10;\begin{document}&#10;&#10;\begin{equation*}&#10; x_{5p} = \frac{l^2+y_{5p}l\sin\theta_1+ld\cos\theta_1}{2d-l\cos\theta_1}&#10;\end{equation*}&#10;&#10;&#10;\end{document}"/>
  <p:tag name="IGUANATEXSIZE" val="20"/>
  <p:tag name="IGUANATEXCURSOR" val="17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2215.973"/>
  <p:tag name="LATEXADDIN" val="\documentclass{article}&#10;\usepackage{amsmath}&#10;\pagestyle{empty}&#10;\begin{document}&#10;&#10;\begin{equation*}&#10; y_{6p} = \sqrt{l^2-d^2}+l , y_{6m} = -\sqrt{l^2-d^2}-l&#10;\end{equation*}&#10;&#10;&#10;\end{document}"/>
  <p:tag name="IGUANATEXSIZE" val="20"/>
  <p:tag name="IGUANATEXCURSOR" val="15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45.8942"/>
  <p:tag name="LATEXADDIN" val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/>
  <p:tag name="IGUANATEXSIZE" val="20"/>
  <p:tag name="IGUANATEXCURSOR" val="20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72.479"/>
  <p:tag name="LATEXADDIN" val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653.9183"/>
  <p:tag name="LATEXADDIN" val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/>
  <p:tag name="IGUANATEXSIZE" val="20"/>
  <p:tag name="IGUANATEXCURSOR" val="8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3.356"/>
  <p:tag name="LATEXADDIN" val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/>
  <p:tag name="IGUANATEXSIZE" val="20"/>
  <p:tag name="IGUANATEXCURSOR" val="30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468.6914"/>
  <p:tag name="LATEXADDIN" val="\documentclass{article}&#10;\usepackage{amsmath}&#10;\pagestyle{empty}&#10;\begin{document}&#10;\begin{equation*}&#10;    \sum_{i=0}^m F_i\delta q_j\label{eq:din}&#10;\end{equation*}&#10;&#10;&#10;&#10;\end{document}"/>
  <p:tag name="IGUANATEXSIZE" val="20"/>
  <p:tag name="IGUANATEXCURSOR" val="15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205.849"/>
  <p:tag name="LATEXADDIN" val="\documentclass{article}&#10;\usepackage{amsmath}&#10;\pagestyle{empty}&#10;\begin{document}&#10;&#10;\begin{equation*}&#10;    \begin{bmatrix}&#10;    \tau_1 \\ \tau_2&#10;    \end{bmatrix} = &#10;    B\begin{bmatrix}&#10;    \ddot{\theta_1} \\ \ddot{\theta_2}&#10;    \end{bmatrix}&#10;    + n \begin{bmatrix}&#10;    \dot{\theta_1} \\ \dot{\theta_2}&#10;    \end{bmatrix}&#10;\end{equation*}&#10;&#10;&#10;\end{document}"/>
  <p:tag name="IGUANATEXSIZE" val="20"/>
  <p:tag name="IGUANATEXCURSOR" val="24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</TotalTime>
  <Words>1159</Words>
  <Application>Microsoft Office PowerPoint</Application>
  <PresentationFormat>Widescreen</PresentationFormat>
  <Paragraphs>266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Trebuchet MS</vt:lpstr>
      <vt:lpstr>Wingdings</vt:lpstr>
      <vt:lpstr>Wingdings 3</vt:lpstr>
      <vt:lpstr>Facet</vt:lpstr>
      <vt:lpstr>Retrospect</vt:lpstr>
      <vt:lpstr>Indagine teorica e sperimentale sul controllo centralizzato per un robot a cinematica parallela</vt:lpstr>
      <vt:lpstr>Struttura della presentazione</vt:lpstr>
      <vt:lpstr>Dispositivo oggetto della tesi</vt:lpstr>
      <vt:lpstr>Fasi di lavoro</vt:lpstr>
      <vt:lpstr>Modellazione Manipolatore</vt:lpstr>
      <vt:lpstr>Modellazione vite</vt:lpstr>
      <vt:lpstr>Modellazione link: Analisi cinematica</vt:lpstr>
      <vt:lpstr>Modellazione braccia: Analisi dinamica</vt:lpstr>
      <vt:lpstr>Modellazione braccia: Analisi dinamica</vt:lpstr>
      <vt:lpstr>Modellazione su Adams</vt:lpstr>
      <vt:lpstr>Confronto modellazione sperimentale e Adams</vt:lpstr>
      <vt:lpstr>Analisi cinetostatica</vt:lpstr>
      <vt:lpstr>Analisi punti di singolarità : caso 1</vt:lpstr>
      <vt:lpstr>Analisi punti di singolarità : caso 2</vt:lpstr>
      <vt:lpstr>Analisi punti di singolarità : caso 3</vt:lpstr>
      <vt:lpstr>Analisi punti di singolarità : caso 4</vt:lpstr>
      <vt:lpstr>Analisi punti di singolarità : caso 5</vt:lpstr>
      <vt:lpstr>Analisi punti di singolarità : caso 6</vt:lpstr>
      <vt:lpstr>Spazio di lavoro</vt:lpstr>
      <vt:lpstr>Attività sperimentale</vt:lpstr>
      <vt:lpstr>Banco prova</vt:lpstr>
      <vt:lpstr>Configurazione manipolatore</vt:lpstr>
      <vt:lpstr>Topologia della rete (1)</vt:lpstr>
      <vt:lpstr>Topologia della rete (2)</vt:lpstr>
      <vt:lpstr>File ENI</vt:lpstr>
      <vt:lpstr>Modulo beckoff</vt:lpstr>
      <vt:lpstr>Azionamenti</vt:lpstr>
      <vt:lpstr>Azionamenti: scambio di messaggi</vt:lpstr>
      <vt:lpstr>Finecorsa</vt:lpstr>
      <vt:lpstr>Implementazione nel sistema reale</vt:lpstr>
      <vt:lpstr>Inizializzazione</vt:lpstr>
      <vt:lpstr>Implementazione nel sistema reale: Input</vt:lpstr>
      <vt:lpstr>Input</vt:lpstr>
      <vt:lpstr>Implementazione nel sistema reale: Stateflow</vt:lpstr>
      <vt:lpstr>Implementazione nel sistema reale</vt:lpstr>
      <vt:lpstr>Implementazione nel sistema reale: Controllo Vite</vt:lpstr>
      <vt:lpstr>Schema controllore Vite</vt:lpstr>
      <vt:lpstr>Implementazione nel sistema reale: Controllo braccia</vt:lpstr>
      <vt:lpstr>Schema controllore braccia</vt:lpstr>
      <vt:lpstr>Implementazione nel sistema reale: Coppie Out</vt:lpstr>
      <vt:lpstr>Coppie in uscita</vt:lpstr>
      <vt:lpstr>Riprendiamo lo stateflow</vt:lpstr>
      <vt:lpstr>Fase 1: Homing</vt:lpstr>
      <vt:lpstr>Fase 2: Posizionamento</vt:lpstr>
      <vt:lpstr>Fase 3: Traiettorie</vt:lpstr>
      <vt:lpstr>Interfaccia grafica</vt:lpstr>
      <vt:lpstr>Implementazione controllore Vite</vt:lpstr>
      <vt:lpstr>Strategie di controllo per i bracci</vt:lpstr>
      <vt:lpstr>Controllo proporzionale</vt:lpstr>
      <vt:lpstr>Implementazione controllo proporzionale</vt:lpstr>
      <vt:lpstr>Controllo proporzionale e derivativo</vt:lpstr>
      <vt:lpstr>Implementazione controllore PD</vt:lpstr>
      <vt:lpstr>Analisi controllore proporzionale derivativo</vt:lpstr>
      <vt:lpstr>Controllo feed-forward</vt:lpstr>
      <vt:lpstr>Implementazione controllore Feed-forward</vt:lpstr>
      <vt:lpstr>Analisi controllore Feed-forward</vt:lpstr>
      <vt:lpstr>Controllo dinamica inversa</vt:lpstr>
      <vt:lpstr>Implementazione controllore ID</vt:lpstr>
      <vt:lpstr>Analisi controllore dinamica inversa</vt:lpstr>
      <vt:lpstr>Controllo Robusto</vt:lpstr>
      <vt:lpstr>Schema controllore robusto</vt:lpstr>
      <vt:lpstr>Analisi controllo robusto</vt:lpstr>
      <vt:lpstr>Confronto schemi di controllo</vt:lpstr>
      <vt:lpstr>Traiettorie testate</vt:lpstr>
      <vt:lpstr>Conclusione e sviluppi futuri</vt:lpstr>
      <vt:lpstr>Modellazione braccia: Analisi dinamica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Ravasio</dc:creator>
  <cp:lastModifiedBy>Daniele Ravasio</cp:lastModifiedBy>
  <cp:revision>230</cp:revision>
  <dcterms:created xsi:type="dcterms:W3CDTF">2021-11-12T09:07:58Z</dcterms:created>
  <dcterms:modified xsi:type="dcterms:W3CDTF">2021-11-17T11:35:36Z</dcterms:modified>
</cp:coreProperties>
</file>